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59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/>
              <a:t>Сравнение</a:t>
            </a:r>
            <a:r>
              <a:rPr lang="ru-RU" baseline="0" dirty="0" smtClean="0"/>
              <a:t> нескольких методов сортировки по времени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LSD Sort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cat>
            <c:numRef>
              <c:f>Лист1!$A$2:$A$5</c:f>
              <c:numCache>
                <c:formatCode>General</c:formatCode>
                <c:ptCount val="4"/>
                <c:pt idx="0">
                  <c:v>500</c:v>
                </c:pt>
                <c:pt idx="1">
                  <c:v>5000</c:v>
                </c:pt>
                <c:pt idx="2">
                  <c:v>50000</c:v>
                </c:pt>
                <c:pt idx="3">
                  <c:v>500000</c:v>
                </c:pt>
              </c:numCache>
            </c:numRef>
          </c:cat>
          <c:val>
            <c:numRef>
              <c:f>Лист1!$B$2:$B$5</c:f>
              <c:numCache>
                <c:formatCode>0.00000</c:formatCode>
                <c:ptCount val="4"/>
                <c:pt idx="0">
                  <c:v>1.4100000000000001E-5</c:v>
                </c:pt>
                <c:pt idx="1">
                  <c:v>1.038E-4</c:v>
                </c:pt>
                <c:pt idx="2">
                  <c:v>1.1796E-3</c:v>
                </c:pt>
                <c:pt idx="3">
                  <c:v>1.37073E-2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08-4C96-B200-4330056F3C95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std::qsort</c:v>
                </c:pt>
              </c:strCache>
            </c:strRef>
          </c:tx>
          <c:spPr>
            <a:noFill/>
            <a:ln w="25400" cap="flat" cmpd="sng" algn="ctr">
              <a:solidFill>
                <a:schemeClr val="accent2"/>
              </a:solidFill>
              <a:miter lim="800000"/>
            </a:ln>
            <a:effectLst/>
          </c:spPr>
          <c:invertIfNegative val="0"/>
          <c:trendline>
            <c:spPr>
              <a:ln w="19050" cap="rnd">
                <a:solidFill>
                  <a:schemeClr val="accent2"/>
                </a:solidFill>
              </a:ln>
              <a:effectLst/>
            </c:spPr>
            <c:trendlineType val="linear"/>
            <c:dispRSqr val="0"/>
            <c:dispEq val="0"/>
          </c:trendline>
          <c:cat>
            <c:numRef>
              <c:f>Лист1!$A$2:$A$5</c:f>
              <c:numCache>
                <c:formatCode>General</c:formatCode>
                <c:ptCount val="4"/>
                <c:pt idx="0">
                  <c:v>500</c:v>
                </c:pt>
                <c:pt idx="1">
                  <c:v>5000</c:v>
                </c:pt>
                <c:pt idx="2">
                  <c:v>50000</c:v>
                </c:pt>
                <c:pt idx="3">
                  <c:v>500000</c:v>
                </c:pt>
              </c:numCache>
            </c:numRef>
          </c:cat>
          <c:val>
            <c:numRef>
              <c:f>Лист1!$C$2:$C$5</c:f>
              <c:numCache>
                <c:formatCode>0.00000</c:formatCode>
                <c:ptCount val="4"/>
                <c:pt idx="0">
                  <c:v>3.5099999999999999E-5</c:v>
                </c:pt>
                <c:pt idx="1">
                  <c:v>4.172E-4</c:v>
                </c:pt>
                <c:pt idx="2">
                  <c:v>4.8862000000000003E-3</c:v>
                </c:pt>
                <c:pt idx="3">
                  <c:v>5.4093500000000003E-2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08-4C96-B200-4330056F3C95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std::sort</c:v>
                </c:pt>
              </c:strCache>
            </c:strRef>
          </c:tx>
          <c:spPr>
            <a:noFill/>
            <a:ln w="25400" cap="flat" cmpd="sng" algn="ctr">
              <a:solidFill>
                <a:schemeClr val="accent3"/>
              </a:solidFill>
              <a:miter lim="800000"/>
            </a:ln>
            <a:effectLst/>
          </c:spPr>
          <c:invertIfNegative val="0"/>
          <c:trendline>
            <c:spPr>
              <a:ln w="19050" cap="rnd">
                <a:solidFill>
                  <a:schemeClr val="accent3"/>
                </a:solidFill>
              </a:ln>
              <a:effectLst/>
            </c:spPr>
            <c:trendlineType val="linear"/>
            <c:dispRSqr val="0"/>
            <c:dispEq val="0"/>
          </c:trendline>
          <c:cat>
            <c:numRef>
              <c:f>Лист1!$A$2:$A$5</c:f>
              <c:numCache>
                <c:formatCode>General</c:formatCode>
                <c:ptCount val="4"/>
                <c:pt idx="0">
                  <c:v>500</c:v>
                </c:pt>
                <c:pt idx="1">
                  <c:v>5000</c:v>
                </c:pt>
                <c:pt idx="2">
                  <c:v>50000</c:v>
                </c:pt>
                <c:pt idx="3">
                  <c:v>500000</c:v>
                </c:pt>
              </c:numCache>
            </c:numRef>
          </c:cat>
          <c:val>
            <c:numRef>
              <c:f>Лист1!$D$2:$D$5</c:f>
              <c:numCache>
                <c:formatCode>0.00000</c:formatCode>
                <c:ptCount val="4"/>
                <c:pt idx="0">
                  <c:v>1.7600000000000001E-5</c:v>
                </c:pt>
                <c:pt idx="1">
                  <c:v>2.154E-4</c:v>
                </c:pt>
                <c:pt idx="2">
                  <c:v>2.6507000000000002E-3</c:v>
                </c:pt>
                <c:pt idx="3">
                  <c:v>2.90938E-2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08-4C96-B200-4330056F3C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570965624"/>
        <c:axId val="570963984"/>
      </c:barChart>
      <c:catAx>
        <c:axId val="570965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70963984"/>
        <c:crosses val="autoZero"/>
        <c:auto val="1"/>
        <c:lblAlgn val="ctr"/>
        <c:lblOffset val="100"/>
        <c:noMultiLvlLbl val="0"/>
      </c:catAx>
      <c:valAx>
        <c:axId val="570963984"/>
        <c:scaling>
          <c:orientation val="minMax"/>
        </c:scaling>
        <c:delete val="0"/>
        <c:axPos val="l"/>
        <c:numFmt formatCode="0.00000" sourceLinked="1"/>
        <c:majorTickMark val="none"/>
        <c:minorTickMark val="none"/>
        <c:tickLblPos val="nextTo"/>
        <c:spPr>
          <a:noFill/>
          <a:ln>
            <a:solidFill>
              <a:srgbClr val="FF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70965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/>
              <a:t>Сравнение</a:t>
            </a:r>
            <a:r>
              <a:rPr lang="ru-RU" baseline="0" dirty="0" smtClean="0"/>
              <a:t> нескольких методов сортировки по времени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LSD Sort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exp"/>
            <c:dispRSqr val="0"/>
            <c:dispEq val="0"/>
          </c:trendline>
          <c:cat>
            <c:numRef>
              <c:f>Лист1!$A$2:$A$4</c:f>
              <c:numCache>
                <c:formatCode>General</c:formatCode>
                <c:ptCount val="3"/>
                <c:pt idx="0">
                  <c:v>5000000</c:v>
                </c:pt>
                <c:pt idx="1">
                  <c:v>52428800</c:v>
                </c:pt>
                <c:pt idx="2">
                  <c:v>252428800</c:v>
                </c:pt>
              </c:numCache>
            </c:numRef>
          </c:cat>
          <c:val>
            <c:numRef>
              <c:f>Лист1!$B$2:$B$4</c:f>
              <c:numCache>
                <c:formatCode>0.00000</c:formatCode>
                <c:ptCount val="3"/>
                <c:pt idx="0">
                  <c:v>0.19112100000000001</c:v>
                </c:pt>
                <c:pt idx="1">
                  <c:v>2.3929900000000002</c:v>
                </c:pt>
                <c:pt idx="2">
                  <c:v>19.364899999999999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08-4C96-B200-4330056F3C95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std::qsort</c:v>
                </c:pt>
              </c:strCache>
            </c:strRef>
          </c:tx>
          <c:spPr>
            <a:noFill/>
            <a:ln w="25400" cap="flat" cmpd="sng" algn="ctr">
              <a:solidFill>
                <a:schemeClr val="accent2"/>
              </a:solidFill>
              <a:miter lim="800000"/>
            </a:ln>
            <a:effectLst/>
          </c:spPr>
          <c:invertIfNegative val="0"/>
          <c:trendline>
            <c:spPr>
              <a:ln w="19050" cap="rnd">
                <a:solidFill>
                  <a:schemeClr val="accent2"/>
                </a:solidFill>
              </a:ln>
              <a:effectLst/>
            </c:spPr>
            <c:trendlineType val="exp"/>
            <c:dispRSqr val="0"/>
            <c:dispEq val="0"/>
          </c:trendline>
          <c:cat>
            <c:numRef>
              <c:f>Лист1!$A$2:$A$4</c:f>
              <c:numCache>
                <c:formatCode>General</c:formatCode>
                <c:ptCount val="3"/>
                <c:pt idx="0">
                  <c:v>5000000</c:v>
                </c:pt>
                <c:pt idx="1">
                  <c:v>52428800</c:v>
                </c:pt>
                <c:pt idx="2">
                  <c:v>252428800</c:v>
                </c:pt>
              </c:numCache>
            </c:numRef>
          </c:cat>
          <c:val>
            <c:numRef>
              <c:f>Лист1!$C$2:$C$4</c:f>
              <c:numCache>
                <c:formatCode>0.00000</c:formatCode>
                <c:ptCount val="3"/>
                <c:pt idx="0">
                  <c:v>0.61952799999999997</c:v>
                </c:pt>
                <c:pt idx="1">
                  <c:v>6.4489799999999997</c:v>
                </c:pt>
                <c:pt idx="2">
                  <c:v>32.161200000000001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08-4C96-B200-4330056F3C95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std::sort</c:v>
                </c:pt>
              </c:strCache>
            </c:strRef>
          </c:tx>
          <c:spPr>
            <a:noFill/>
            <a:ln w="25400" cap="flat" cmpd="sng" algn="ctr">
              <a:solidFill>
                <a:schemeClr val="accent3"/>
              </a:solidFill>
              <a:miter lim="800000"/>
            </a:ln>
            <a:effectLst/>
          </c:spPr>
          <c:invertIfNegative val="0"/>
          <c:trendline>
            <c:spPr>
              <a:ln w="19050" cap="rnd">
                <a:solidFill>
                  <a:schemeClr val="accent3"/>
                </a:solidFill>
              </a:ln>
              <a:effectLst/>
            </c:spPr>
            <c:trendlineType val="exp"/>
            <c:dispRSqr val="0"/>
            <c:dispEq val="0"/>
          </c:trendline>
          <c:cat>
            <c:numRef>
              <c:f>Лист1!$A$2:$A$4</c:f>
              <c:numCache>
                <c:formatCode>General</c:formatCode>
                <c:ptCount val="3"/>
                <c:pt idx="0">
                  <c:v>5000000</c:v>
                </c:pt>
                <c:pt idx="1">
                  <c:v>52428800</c:v>
                </c:pt>
                <c:pt idx="2">
                  <c:v>252428800</c:v>
                </c:pt>
              </c:numCache>
            </c:numRef>
          </c:cat>
          <c:val>
            <c:numRef>
              <c:f>Лист1!$D$2:$D$4</c:f>
              <c:numCache>
                <c:formatCode>0.00000</c:formatCode>
                <c:ptCount val="3"/>
                <c:pt idx="0">
                  <c:v>0.37446099999999999</c:v>
                </c:pt>
                <c:pt idx="1">
                  <c:v>3.3247100000000001</c:v>
                </c:pt>
                <c:pt idx="2">
                  <c:v>16.298400000000001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08-4C96-B200-4330056F3C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570965624"/>
        <c:axId val="570963984"/>
      </c:barChart>
      <c:catAx>
        <c:axId val="570965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70963984"/>
        <c:crosses val="autoZero"/>
        <c:auto val="1"/>
        <c:lblAlgn val="ctr"/>
        <c:lblOffset val="100"/>
        <c:noMultiLvlLbl val="0"/>
      </c:catAx>
      <c:valAx>
        <c:axId val="570963984"/>
        <c:scaling>
          <c:orientation val="minMax"/>
        </c:scaling>
        <c:delete val="0"/>
        <c:axPos val="l"/>
        <c:numFmt formatCode="0.00000" sourceLinked="1"/>
        <c:majorTickMark val="none"/>
        <c:minorTickMark val="none"/>
        <c:tickLblPos val="nextTo"/>
        <c:spPr>
          <a:noFill/>
          <a:ln>
            <a:solidFill>
              <a:srgbClr val="FF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70965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362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1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210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507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664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034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04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6420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87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22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547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96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36472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65943" y="1239580"/>
            <a:ext cx="9144000" cy="23876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LSD </a:t>
            </a:r>
            <a:r>
              <a:rPr lang="ru-RU" dirty="0" err="1">
                <a:solidFill>
                  <a:schemeClr val="bg1"/>
                </a:solidFill>
              </a:rPr>
              <a:t>Radix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Sort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28458" y="5492524"/>
            <a:ext cx="9144000" cy="1655762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Выполнил: Сизых Владислав 14221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430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Тесты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0381342"/>
              </p:ext>
            </p:extLst>
          </p:nvPr>
        </p:nvGraphicFramePr>
        <p:xfrm>
          <a:off x="290286" y="1291771"/>
          <a:ext cx="11611428" cy="5442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0399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Тесты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529785"/>
              </p:ext>
            </p:extLst>
          </p:nvPr>
        </p:nvGraphicFramePr>
        <p:xfrm>
          <a:off x="290286" y="1291771"/>
          <a:ext cx="11611428" cy="5442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9569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bg1"/>
                </a:solidFill>
              </a:rPr>
              <a:t>R</a:t>
            </a:r>
            <a:r>
              <a:rPr lang="ru-RU" i="1" dirty="0" err="1" smtClean="0">
                <a:solidFill>
                  <a:schemeClr val="bg1"/>
                </a:solidFill>
              </a:rPr>
              <a:t>adix</a:t>
            </a:r>
            <a:r>
              <a:rPr lang="ru-RU" i="1" dirty="0" smtClean="0">
                <a:solidFill>
                  <a:schemeClr val="bg1"/>
                </a:solidFill>
              </a:rPr>
              <a:t> </a:t>
            </a:r>
            <a:r>
              <a:rPr lang="ru-RU" i="1" dirty="0" err="1" smtClean="0">
                <a:solidFill>
                  <a:schemeClr val="bg1"/>
                </a:solidFill>
              </a:rPr>
              <a:t>sort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R</a:t>
            </a:r>
            <a:r>
              <a:rPr lang="ru-RU" i="1" dirty="0" err="1">
                <a:solidFill>
                  <a:schemeClr val="bg1"/>
                </a:solidFill>
              </a:rPr>
              <a:t>adix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ru-RU" i="1" dirty="0" err="1">
                <a:solidFill>
                  <a:schemeClr val="bg1"/>
                </a:solidFill>
              </a:rPr>
              <a:t>sort</a:t>
            </a:r>
            <a:r>
              <a:rPr lang="en-US" i="1" dirty="0">
                <a:solidFill>
                  <a:schemeClr val="bg1"/>
                </a:solidFill>
              </a:rPr>
              <a:t> (</a:t>
            </a:r>
            <a:r>
              <a:rPr lang="ru-RU" dirty="0">
                <a:solidFill>
                  <a:schemeClr val="bg1"/>
                </a:solidFill>
              </a:rPr>
              <a:t>Поразрядная сортировка) — алгоритм сортировки, который выполняется за линейное время.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Исходно предназначен для сортировки целых чисел, записанных цифрами. Но так как в памяти компьютеров любая информация записывается целыми числами, алгоритм пригоден для сортировки любых объектов, запись которых можно поделить на «разряды», содержащие сравнимые значения. Например, так сортировать можно не только числа, записанные в виде набора цифр, но и строки, являющиеся набором символов, и вообще произвольные значения в памяти, представленные в виде набора байт.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производится поразрядно: сначала сравниваются значения одного крайнего разряда, и элементы группируются по результатам этого сравнения, затем сравниваются значения следующего соседнего разряда, и элементы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упорядочиваются по результатам сравнения значений этого разряда внутри образованных на предыдущем проходе групп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ru-RU" dirty="0">
                <a:solidFill>
                  <a:schemeClr val="bg1"/>
                </a:solidFill>
              </a:rPr>
              <a:t> Затем аналогично делается для следующего разряда, и так до конца.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8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Вариации </a:t>
            </a:r>
            <a:r>
              <a:rPr lang="en-US" i="1" dirty="0" smtClean="0">
                <a:solidFill>
                  <a:schemeClr val="bg1"/>
                </a:solidFill>
              </a:rPr>
              <a:t>Radix sort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Так как выравнивать сравниваемые записи относительно друг друга можно в разную сторону, на практике существуют два варианта этой </a:t>
            </a:r>
            <a:r>
              <a:rPr lang="ru-RU" dirty="0" smtClean="0">
                <a:solidFill>
                  <a:schemeClr val="bg1"/>
                </a:solidFill>
              </a:rPr>
              <a:t>сортировки: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LSD (Least Significant Digit - </a:t>
            </a:r>
            <a:r>
              <a:rPr lang="ru-RU" dirty="0" smtClean="0">
                <a:solidFill>
                  <a:schemeClr val="bg1"/>
                </a:solidFill>
              </a:rPr>
              <a:t>сначала младший разряд)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MSD (M</a:t>
            </a:r>
            <a:r>
              <a:rPr lang="ru-RU" dirty="0" smtClean="0">
                <a:solidFill>
                  <a:schemeClr val="bg1"/>
                </a:solidFill>
              </a:rPr>
              <a:t>o</a:t>
            </a:r>
            <a:r>
              <a:rPr lang="en-US" dirty="0" err="1" smtClean="0">
                <a:solidFill>
                  <a:schemeClr val="bg1"/>
                </a:solidFill>
              </a:rPr>
              <a:t>st</a:t>
            </a:r>
            <a:r>
              <a:rPr lang="en-US" dirty="0" smtClean="0">
                <a:solidFill>
                  <a:schemeClr val="bg1"/>
                </a:solidFill>
              </a:rPr>
              <a:t> Significant Digit – </a:t>
            </a:r>
            <a:r>
              <a:rPr lang="ru-RU" dirty="0" smtClean="0">
                <a:solidFill>
                  <a:schemeClr val="bg1"/>
                </a:solidFill>
              </a:rPr>
              <a:t>сначала старший разряд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2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Описание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При </a:t>
            </a:r>
            <a:r>
              <a:rPr lang="en-US" dirty="0" smtClean="0">
                <a:solidFill>
                  <a:schemeClr val="bg1"/>
                </a:solidFill>
              </a:rPr>
              <a:t>LSD </a:t>
            </a:r>
            <a:r>
              <a:rPr lang="ru-RU" dirty="0" smtClean="0">
                <a:solidFill>
                  <a:schemeClr val="bg1"/>
                </a:solidFill>
              </a:rPr>
              <a:t>сортировке</a:t>
            </a:r>
            <a:r>
              <a:rPr lang="ru-RU" dirty="0">
                <a:solidFill>
                  <a:schemeClr val="bg1"/>
                </a:solidFill>
              </a:rPr>
              <a:t> значения сначала сортируются по единицам, затем сортируются по десяткам, сохраняя </a:t>
            </a:r>
            <a:r>
              <a:rPr lang="ru-RU" dirty="0" err="1" smtClean="0">
                <a:solidFill>
                  <a:schemeClr val="bg1"/>
                </a:solidFill>
              </a:rPr>
              <a:t>отсортированность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по единицам внутри десятков, затем по сотням, сохраняя </a:t>
            </a:r>
            <a:r>
              <a:rPr lang="ru-RU" dirty="0" err="1">
                <a:solidFill>
                  <a:schemeClr val="bg1"/>
                </a:solidFill>
              </a:rPr>
              <a:t>отсортированность</a:t>
            </a:r>
            <a:r>
              <a:rPr lang="ru-RU" dirty="0">
                <a:solidFill>
                  <a:schemeClr val="bg1"/>
                </a:solidFill>
              </a:rPr>
              <a:t> по </a:t>
            </a:r>
            <a:r>
              <a:rPr lang="ru-RU" dirty="0" smtClean="0">
                <a:solidFill>
                  <a:schemeClr val="bg1"/>
                </a:solidFill>
              </a:rPr>
              <a:t>десяткам </a:t>
            </a:r>
            <a:r>
              <a:rPr lang="ru-RU" dirty="0">
                <a:solidFill>
                  <a:schemeClr val="bg1"/>
                </a:solidFill>
              </a:rPr>
              <a:t>и единицам внутри сотен, и т. п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336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057" y="-288018"/>
            <a:ext cx="10515600" cy="1325563"/>
          </a:xfrm>
        </p:spPr>
        <p:txBody>
          <a:bodyPr/>
          <a:lstStyle/>
          <a:p>
            <a:r>
              <a:rPr lang="ru-RU" dirty="0" smtClean="0"/>
              <a:t>Код функции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7" y="1037543"/>
            <a:ext cx="9606127" cy="5820455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57" y="1037542"/>
            <a:ext cx="8977416" cy="581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9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Временная сложность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10816771" cy="472031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K * </a:t>
            </a:r>
            <a:r>
              <a:rPr lang="pt-BR" dirty="0" smtClean="0">
                <a:solidFill>
                  <a:schemeClr val="bg1"/>
                </a:solidFill>
              </a:rPr>
              <a:t>((</a:t>
            </a:r>
            <a:r>
              <a:rPr lang="en-US" dirty="0" smtClean="0">
                <a:solidFill>
                  <a:schemeClr val="bg1"/>
                </a:solidFill>
              </a:rPr>
              <a:t>N + D</a:t>
            </a:r>
            <a:r>
              <a:rPr lang="pt-BR" dirty="0" smtClean="0">
                <a:solidFill>
                  <a:schemeClr val="bg1"/>
                </a:solidFill>
              </a:rPr>
              <a:t>) </a:t>
            </a:r>
            <a:r>
              <a:rPr lang="pt-BR" dirty="0">
                <a:solidFill>
                  <a:schemeClr val="bg1"/>
                </a:solidFill>
              </a:rPr>
              <a:t>+ </a:t>
            </a:r>
            <a:r>
              <a:rPr lang="pt-BR" dirty="0" smtClean="0">
                <a:solidFill>
                  <a:schemeClr val="bg1"/>
                </a:solidFill>
              </a:rPr>
              <a:t>D </a:t>
            </a:r>
            <a:r>
              <a:rPr lang="pt-BR" dirty="0">
                <a:solidFill>
                  <a:schemeClr val="bg1"/>
                </a:solidFill>
              </a:rPr>
              <a:t>+ </a:t>
            </a:r>
            <a:r>
              <a:rPr lang="pt-BR" dirty="0" smtClean="0">
                <a:solidFill>
                  <a:schemeClr val="bg1"/>
                </a:solidFill>
              </a:rPr>
              <a:t>(N </a:t>
            </a:r>
            <a:r>
              <a:rPr lang="pt-BR" dirty="0">
                <a:solidFill>
                  <a:schemeClr val="bg1"/>
                </a:solidFill>
              </a:rPr>
              <a:t>+ </a:t>
            </a:r>
            <a:r>
              <a:rPr lang="pt-BR" dirty="0" smtClean="0">
                <a:solidFill>
                  <a:schemeClr val="bg1"/>
                </a:solidFill>
              </a:rPr>
              <a:t>D + N))</a:t>
            </a:r>
          </a:p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</a:rPr>
              <a:t>K * (3N + 3D)		-&gt; </a:t>
            </a:r>
            <a:r>
              <a:rPr lang="ru-RU" dirty="0" smtClean="0">
                <a:solidFill>
                  <a:schemeClr val="bg1"/>
                </a:solidFill>
              </a:rPr>
              <a:t>так как </a:t>
            </a:r>
            <a:r>
              <a:rPr lang="en-US" dirty="0" smtClean="0">
                <a:solidFill>
                  <a:schemeClr val="bg1"/>
                </a:solidFill>
              </a:rPr>
              <a:t>D </a:t>
            </a:r>
            <a:r>
              <a:rPr lang="ru-RU" dirty="0" smtClean="0">
                <a:solidFill>
                  <a:schemeClr val="bg1"/>
                </a:solidFill>
              </a:rPr>
              <a:t>достаточно мало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K * 3N			-&gt; </a:t>
            </a:r>
            <a:r>
              <a:rPr lang="ru-RU" dirty="0" smtClean="0">
                <a:solidFill>
                  <a:schemeClr val="bg1"/>
                </a:solidFill>
              </a:rPr>
              <a:t>так как </a:t>
            </a:r>
            <a:r>
              <a:rPr lang="en-US" dirty="0" smtClean="0">
                <a:solidFill>
                  <a:schemeClr val="bg1"/>
                </a:solidFill>
              </a:rPr>
              <a:t>K </a:t>
            </a:r>
            <a:r>
              <a:rPr lang="ru-RU" dirty="0" smtClean="0">
                <a:solidFill>
                  <a:schemeClr val="bg1"/>
                </a:solidFill>
              </a:rPr>
              <a:t>также достаточно мало</a:t>
            </a: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Окончательная приближенная сложность алгоритма: </a:t>
            </a:r>
            <a:r>
              <a:rPr lang="en-US" dirty="0" smtClean="0">
                <a:solidFill>
                  <a:schemeClr val="bg1"/>
                </a:solidFill>
              </a:rPr>
              <a:t>O(N)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,</a:t>
            </a:r>
            <a:r>
              <a:rPr lang="ru-RU" dirty="0" smtClean="0">
                <a:solidFill>
                  <a:schemeClr val="bg1"/>
                </a:solidFill>
              </a:rPr>
              <a:t> где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K – </a:t>
            </a:r>
            <a:r>
              <a:rPr lang="ru-RU" dirty="0" smtClean="0">
                <a:solidFill>
                  <a:schemeClr val="bg1"/>
                </a:solidFill>
              </a:rPr>
              <a:t>Максимальное количество разрядов среди чисел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N – </a:t>
            </a:r>
            <a:r>
              <a:rPr lang="ru-RU" dirty="0" smtClean="0">
                <a:solidFill>
                  <a:schemeClr val="bg1"/>
                </a:solidFill>
              </a:rPr>
              <a:t>Количество чисел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 – </a:t>
            </a:r>
            <a:r>
              <a:rPr lang="ru-RU" dirty="0" smtClean="0">
                <a:solidFill>
                  <a:schemeClr val="bg1"/>
                </a:solidFill>
              </a:rPr>
              <a:t>Количество различных значений разрядов в числах (например, для чисел в 10</a:t>
            </a:r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ru-RU" dirty="0" smtClean="0">
                <a:solidFill>
                  <a:schemeClr val="bg1"/>
                </a:solidFill>
              </a:rPr>
              <a:t>ой системе счисления </a:t>
            </a:r>
            <a:r>
              <a:rPr lang="en-US" dirty="0" smtClean="0">
                <a:solidFill>
                  <a:schemeClr val="bg1"/>
                </a:solidFill>
              </a:rPr>
              <a:t>D = 10)</a:t>
            </a:r>
          </a:p>
          <a:p>
            <a:pPr marL="0" indent="0">
              <a:buNone/>
            </a:pPr>
            <a:endParaRPr lang="ru-RU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Для каждого из </a:t>
            </a:r>
            <a:r>
              <a:rPr lang="en-US" dirty="0" smtClean="0">
                <a:solidFill>
                  <a:schemeClr val="bg1"/>
                </a:solidFill>
              </a:rPr>
              <a:t>K </a:t>
            </a:r>
            <a:r>
              <a:rPr lang="ru-RU" dirty="0" smtClean="0">
                <a:solidFill>
                  <a:schemeClr val="bg1"/>
                </a:solidFill>
              </a:rPr>
              <a:t>разрядов, мы проходим по коллекции, подсчитывая количество всех значений разрядов в числах (значения хранятся в вспомогательном массиве), затем аккумулируем индексы во вспомогательном массиве и перегруппировываем элементы.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1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Преимущества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Основной особенностью алгоритма является высокая эффективность для сильно перемешанных или случайных наборов </a:t>
            </a:r>
            <a:r>
              <a:rPr lang="ru-RU" dirty="0" smtClean="0">
                <a:solidFill>
                  <a:schemeClr val="bg1"/>
                </a:solidFill>
              </a:rPr>
              <a:t>данных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dirty="0" smtClean="0">
                <a:solidFill>
                  <a:schemeClr val="bg1"/>
                </a:solidFill>
              </a:rPr>
              <a:t>Алгоритм </a:t>
            </a:r>
            <a:r>
              <a:rPr lang="ru-RU" dirty="0">
                <a:solidFill>
                  <a:schemeClr val="bg1"/>
                </a:solidFill>
              </a:rPr>
              <a:t>полностью </a:t>
            </a:r>
            <a:r>
              <a:rPr lang="ru-RU" dirty="0" smtClean="0">
                <a:solidFill>
                  <a:schemeClr val="bg1"/>
                </a:solidFill>
              </a:rPr>
              <a:t>линеен.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Возможно </a:t>
            </a:r>
            <a:r>
              <a:rPr lang="ru-RU" dirty="0">
                <a:solidFill>
                  <a:schemeClr val="bg1"/>
                </a:solidFill>
              </a:rPr>
              <a:t>распараллеливание алгоритма, в том числе и на видеокарте</a:t>
            </a:r>
            <a:endParaRPr lang="ru-RU" dirty="0" smtClean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22626"/>
            <a:ext cx="4205867" cy="23658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777462"/>
            <a:ext cx="6316806" cy="266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2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Недостатки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На почти отсортированных наборах имеет смысл применять другие алгоритмы, так как выигрыш будет не так значителен.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Плохо работает на малых массивах, менее пары сотен элементов.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918" y="3342314"/>
            <a:ext cx="5986164" cy="336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5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</a:t>
            </a:r>
            <a:r>
              <a:rPr lang="ru-RU" dirty="0" smtClean="0">
                <a:solidFill>
                  <a:schemeClr val="bg1"/>
                </a:solidFill>
              </a:rPr>
              <a:t>льтернативы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На почти отсортированных наборах или на малых массивах (менее пары сотен элементов) имеет смысл применять такие алгоритмы, как например, </a:t>
            </a:r>
            <a:r>
              <a:rPr lang="en-US" dirty="0" smtClean="0">
                <a:solidFill>
                  <a:schemeClr val="bg1"/>
                </a:solidFill>
              </a:rPr>
              <a:t>quicksort (</a:t>
            </a:r>
            <a:r>
              <a:rPr lang="ru-RU" dirty="0" smtClean="0">
                <a:solidFill>
                  <a:schemeClr val="bg1"/>
                </a:solidFill>
              </a:rPr>
              <a:t>Быстрая сортировка)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367" y="3169147"/>
            <a:ext cx="12294733" cy="35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2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3138</TotalTime>
  <Words>216</Words>
  <Application>Microsoft Office PowerPoint</Application>
  <PresentationFormat>Широкоэкранный</PresentationFormat>
  <Paragraphs>39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LSD Radix Sort</vt:lpstr>
      <vt:lpstr>Radix sort</vt:lpstr>
      <vt:lpstr>Вариации Radix sort</vt:lpstr>
      <vt:lpstr>Описание</vt:lpstr>
      <vt:lpstr>Код функции</vt:lpstr>
      <vt:lpstr>Временная сложность</vt:lpstr>
      <vt:lpstr>Преимущества</vt:lpstr>
      <vt:lpstr>Недостатки</vt:lpstr>
      <vt:lpstr>Альтернативы</vt:lpstr>
      <vt:lpstr>Тесты</vt:lpstr>
      <vt:lpstr>Тесты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LSD Radix Sort</dc:title>
  <dc:creator>RR</dc:creator>
  <cp:lastModifiedBy>RR</cp:lastModifiedBy>
  <cp:revision>24</cp:revision>
  <dcterms:created xsi:type="dcterms:W3CDTF">2022-03-06T07:40:44Z</dcterms:created>
  <dcterms:modified xsi:type="dcterms:W3CDTF">2022-04-17T05:54:59Z</dcterms:modified>
</cp:coreProperties>
</file>